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70" r:id="rId11"/>
    <p:sldId id="266" r:id="rId12"/>
    <p:sldId id="267" r:id="rId13"/>
    <p:sldId id="268" r:id="rId14"/>
    <p:sldId id="269" r:id="rId15"/>
    <p:sldId id="271" r:id="rId16"/>
    <p:sldId id="265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23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Each slide takes 1 or 2 mins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63f92741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63f92741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Protensia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6012dc862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6012dc862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Protensia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6012dc86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6012dc86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Protensia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6a0b4d5f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6a0b4d5f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2a80d912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2a80d912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6012dc8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6012dc8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Sarah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63f927415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63f927415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Sarah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6012dc86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6012dc86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Sarah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6012dc862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6012dc862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?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26012dc86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26012dc86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2acc191f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2acc191f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22acc191f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22acc191f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2acc191f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2acc191f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o.org/3/X3940E/X3940E00.htm#TO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-nowpublishers-com.proxy2.library.illinois.edu/article/Details/JFE-033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climateinvestmentfunds.org/sites/cif_enc/files/IFC_PPCR_Zambia_Weather%20Index%20Insurance_Public_Short_English_23Feb2014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Deforestation and Climate Change (case of Zambia)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ja" sz="1860"/>
              <a:t>Hadunka, Protensia; Sellars, Sarah C; Liu, Menglin; and Yamasaki, Yoko</a:t>
            </a:r>
            <a:endParaRPr sz="186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53C12-AD6C-3269-1177-039F63BD9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43103-277C-AA3C-5C04-40EE85991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ummary">
            <a:hlinkClick r:id="" action="ppaction://media"/>
            <a:extLst>
              <a:ext uri="{FF2B5EF4-FFF2-40B4-BE49-F238E27FC236}">
                <a16:creationId xmlns:a16="http://schemas.microsoft.com/office/drawing/2014/main" id="{A048D872-01F4-1B7F-44F5-CE3A4C4C4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804" y="1505468"/>
            <a:ext cx="8596293" cy="286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4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title"/>
          </p:nvPr>
        </p:nvSpPr>
        <p:spPr>
          <a:xfrm>
            <a:off x="819150" y="475275"/>
            <a:ext cx="75057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Analysis - Methods</a:t>
            </a:r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 t="2553" r="931"/>
          <a:stretch/>
        </p:blipFill>
        <p:spPr>
          <a:xfrm>
            <a:off x="1817725" y="1139475"/>
            <a:ext cx="5594551" cy="328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819150" y="420450"/>
            <a:ext cx="7505700" cy="5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Analysis - simple regression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819150" y="1640700"/>
            <a:ext cx="7505700" cy="279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 </a:t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009050"/>
            <a:ext cx="5657850" cy="379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Conclusion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body" idx="1"/>
          </p:nvPr>
        </p:nvSpPr>
        <p:spPr>
          <a:xfrm>
            <a:off x="819150" y="1493275"/>
            <a:ext cx="7505700" cy="26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ja" sz="205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Our results shed new light on the discussion on climate change. </a:t>
            </a:r>
            <a:endParaRPr lang="en-US" altLang="ja" sz="20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1" indent="-355600">
              <a:buSzPts val="2000"/>
              <a:buFont typeface="Courier New" panose="02070309020205020404" pitchFamily="49" charset="0"/>
              <a:buChar char="o"/>
            </a:pPr>
            <a:r>
              <a:rPr lang="ja" sz="185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The focus should not just be on emissions and climate change.</a:t>
            </a:r>
            <a:endParaRPr sz="18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Times New Roman"/>
              <a:buAutoNum type="arabicPeriod"/>
            </a:pPr>
            <a:r>
              <a:rPr lang="ja" sz="205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find a strong correlation between climate change and deforestation.</a:t>
            </a:r>
            <a:endParaRPr sz="20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87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0"/>
              <a:buFont typeface="Times New Roman"/>
              <a:buAutoNum type="arabicPeriod"/>
            </a:pPr>
            <a:r>
              <a:rPr lang="ja" sz="205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Policy makers must focus on interventions that decrease the rates of deforestation.</a:t>
            </a:r>
            <a:endParaRPr sz="1650" dirty="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References</a:t>
            </a:r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Boffa, 1999. </a:t>
            </a:r>
            <a:r>
              <a:rPr lang="ja" u="sng">
                <a:solidFill>
                  <a:schemeClr val="hlink"/>
                </a:solidFill>
                <a:hlinkClick r:id="rId3"/>
              </a:rPr>
              <a:t>https://www.fao.org/3/X3940E/X3940E00.htm#TOC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Mulenga, Hadunka, and Richardson, 2017.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https://www-nowpublishers-com.proxy2.library.illinois.edu/article/Details/JFE-0331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B7DF-41AD-3CB3-3C7E-4293FB85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094450"/>
            <a:ext cx="7505700" cy="954600"/>
          </a:xfrm>
        </p:spPr>
        <p:txBody>
          <a:bodyPr/>
          <a:lstStyle/>
          <a:p>
            <a:pPr algn="ctr"/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297806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81117" y="343262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0296" y="343262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9475" y="343262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48654" y="343262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91938" y="1883653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481117" y="1883653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70296" y="1883653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659475" y="1883653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48654" y="1883653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91938" y="3429051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481117" y="3429051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070296" y="3429051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659475" y="3429051"/>
            <a:ext cx="1439999" cy="143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248654" y="3429051"/>
            <a:ext cx="1439999" cy="143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 rot="-5400000" flipH="1">
            <a:off x="136475" y="3948950"/>
            <a:ext cx="73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Calibri"/>
                <a:ea typeface="Calibri"/>
                <a:cs typeface="Calibri"/>
                <a:sym typeface="Calibri"/>
              </a:rPr>
              <a:t>rainfall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 rot="-5400000">
            <a:off x="-65125" y="863150"/>
            <a:ext cx="114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Calibri"/>
                <a:ea typeface="Calibri"/>
                <a:cs typeface="Calibri"/>
                <a:sym typeface="Calibri"/>
              </a:rPr>
              <a:t>temperature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 rot="-5400000">
            <a:off x="-161049" y="2350977"/>
            <a:ext cx="1334847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latin typeface="Calibri"/>
                <a:ea typeface="Calibri"/>
                <a:cs typeface="Calibri"/>
                <a:sym typeface="Calibri"/>
              </a:rPr>
              <a:t>deforestration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891938" y="343262"/>
            <a:ext cx="1439999" cy="143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390650"/>
            <a:ext cx="7505700" cy="7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Motivation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015675"/>
            <a:ext cx="7505700" cy="3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ja" sz="1700">
                <a:latin typeface="Times New Roman"/>
                <a:ea typeface="Times New Roman"/>
                <a:cs typeface="Times New Roman"/>
                <a:sym typeface="Times New Roman"/>
              </a:rPr>
              <a:t>Deforestation particularly in Sub-Sahara Africa (SSA) has been on the rise which threatens the global climate and also bio-diversity (Sparovek et al., 2012). 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ja" sz="1700">
                <a:latin typeface="Times New Roman"/>
                <a:ea typeface="Times New Roman"/>
                <a:cs typeface="Times New Roman"/>
                <a:sym typeface="Times New Roman"/>
              </a:rPr>
              <a:t>Trees are an integral for food, fuel, medicinal products, building materials, and as a commodity in this region (Boffa, 1999)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ja" sz="1700">
                <a:latin typeface="Times New Roman"/>
                <a:ea typeface="Times New Roman"/>
                <a:cs typeface="Times New Roman"/>
                <a:sym typeface="Times New Roman"/>
              </a:rPr>
              <a:t>Rural smallholder farmers in Zambia rely on trees as an important source of income from charcoal production (Mulenga, Hadunka, and Richardson, 2017)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Times New Roman"/>
              <a:buChar char="●"/>
            </a:pPr>
            <a:r>
              <a:rPr lang="ja" sz="1700">
                <a:latin typeface="Times New Roman"/>
                <a:ea typeface="Times New Roman"/>
                <a:cs typeface="Times New Roman"/>
                <a:sym typeface="Times New Roman"/>
              </a:rPr>
              <a:t>Climate change and deforestation have impacts not only for local people and small farmers, but this relationship is understudied.</a:t>
            </a:r>
            <a:endParaRPr sz="1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7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Research questions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77750" y="1469875"/>
            <a:ext cx="7505700" cy="32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ja" sz="1600">
                <a:latin typeface="Times New Roman"/>
                <a:ea typeface="Times New Roman"/>
                <a:cs typeface="Times New Roman"/>
                <a:sym typeface="Times New Roman"/>
              </a:rPr>
              <a:t>Is there a relationship between the deforestation rate and climate change in Sub-Saharan Africa? 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000" y="1901375"/>
            <a:ext cx="3474100" cy="27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title"/>
          </p:nvPr>
        </p:nvSpPr>
        <p:spPr>
          <a:xfrm>
            <a:off x="819150" y="546900"/>
            <a:ext cx="7505700" cy="76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Data</a:t>
            </a:r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body" idx="1"/>
          </p:nvPr>
        </p:nvSpPr>
        <p:spPr>
          <a:xfrm>
            <a:off x="819150" y="1438875"/>
            <a:ext cx="7790700" cy="28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ja" sz="17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Unit of analysis</a:t>
            </a:r>
            <a:r>
              <a:rPr lang="ja" sz="17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Household (1400 HHs)</a:t>
            </a:r>
            <a:endParaRPr sz="17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○"/>
            </a:pPr>
            <a:r>
              <a:rPr lang="ja" sz="1700" dirty="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Household Income Consumption and Production Survey (HICPS)</a:t>
            </a:r>
            <a:endParaRPr sz="1700" dirty="0"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Times New Roman"/>
              <a:buChar char="○"/>
            </a:pPr>
            <a:r>
              <a:rPr lang="ja" sz="1700" dirty="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Geocodes &amp; Cultivated land areas</a:t>
            </a:r>
            <a:endParaRPr sz="1700" dirty="0">
              <a:solidFill>
                <a:srgbClr val="000000"/>
              </a:solidFill>
              <a:highlight>
                <a:schemeClr val="dk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ja" sz="17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Outcome</a:t>
            </a:r>
            <a:r>
              <a:rPr lang="ja" sz="17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Temperature</a:t>
            </a:r>
            <a:endParaRPr sz="17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○"/>
            </a:pPr>
            <a:r>
              <a:rPr lang="ja" sz="1700" dirty="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Moderate Resolution Imaging Spectroradiometer (</a:t>
            </a:r>
            <a:r>
              <a:rPr lang="ja" sz="17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CHIRPS</a:t>
            </a:r>
            <a:r>
              <a:rPr lang="ja" sz="1700" dirty="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7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ja" sz="17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Treatment</a:t>
            </a:r>
            <a:r>
              <a:rPr lang="ja" sz="17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Deforestation rate from Global Forest Change dataset</a:t>
            </a:r>
            <a:endParaRPr sz="17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ja" sz="17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Controls</a:t>
            </a:r>
            <a:r>
              <a:rPr lang="ja" sz="17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Rainfall from Climate Hazards center InfraRed Precipitation with Station dat</a:t>
            </a:r>
            <a:r>
              <a:rPr lang="ja" sz="17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(</a:t>
            </a:r>
            <a:r>
              <a:rPr lang="ja" sz="1700">
                <a:solidFill>
                  <a:srgbClr val="000000"/>
                </a:solidFill>
                <a:highlight>
                  <a:schemeClr val="dk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MODIS</a:t>
            </a:r>
            <a:r>
              <a:rPr lang="ja" sz="170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7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AutoNum type="arabicPeriod"/>
            </a:pPr>
            <a:r>
              <a:rPr lang="ja" sz="1700" b="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Years under study</a:t>
            </a:r>
            <a:r>
              <a:rPr lang="ja" sz="1700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: 2015-2019</a:t>
            </a:r>
            <a:endParaRPr sz="170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412000" y="323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Data - Graphs</a:t>
            </a:r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300" y="1392476"/>
            <a:ext cx="4414225" cy="29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2089C0-371A-4994-8CBF-F732DF000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00" y="1430113"/>
            <a:ext cx="4053731" cy="28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19150" y="2185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Data - visualizations</a:t>
            </a:r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3450" y="288500"/>
            <a:ext cx="1646200" cy="153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5322050" y="1173150"/>
            <a:ext cx="1811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sz="700"/>
              <a:t>Source: </a:t>
            </a:r>
            <a:r>
              <a:rPr lang="ja" sz="700" u="sng">
                <a:solidFill>
                  <a:schemeClr val="hlink"/>
                </a:solidFill>
                <a:hlinkClick r:id="rId4"/>
              </a:rPr>
              <a:t>https://www.climateinvestmentfunds.org/sites/cif_enc/files/IFC_PPCR_Zambia_Weather%20Index%20Insurance_Public_Short_English_23Feb2014.pdf</a:t>
            </a:r>
            <a:r>
              <a:rPr lang="ja" sz="700"/>
              <a:t> </a:t>
            </a:r>
            <a:endParaRPr sz="1100"/>
          </a:p>
        </p:txBody>
      </p:sp>
      <p:pic>
        <p:nvPicPr>
          <p:cNvPr id="163" name="Google Shape;16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625" y="1120600"/>
            <a:ext cx="3993108" cy="36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8"/>
          <p:cNvPicPr preferRelativeResize="0"/>
          <p:nvPr/>
        </p:nvPicPr>
        <p:blipFill rotWithShape="1">
          <a:blip r:embed="rId6">
            <a:alphaModFix/>
          </a:blip>
          <a:srcRect l="40083"/>
          <a:stretch/>
        </p:blipFill>
        <p:spPr>
          <a:xfrm>
            <a:off x="4336926" y="3475325"/>
            <a:ext cx="4585226" cy="14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 rotWithShape="1">
          <a:blip r:embed="rId6">
            <a:alphaModFix/>
          </a:blip>
          <a:srcRect r="59569"/>
          <a:stretch/>
        </p:blipFill>
        <p:spPr>
          <a:xfrm>
            <a:off x="5082525" y="2074075"/>
            <a:ext cx="3094026" cy="140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19150" y="2741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Temperature from 2015 - 2019 </a:t>
            </a:r>
            <a:endParaRPr/>
          </a:p>
        </p:txBody>
      </p:sp>
      <p:pic>
        <p:nvPicPr>
          <p:cNvPr id="2" name="Temperature">
            <a:hlinkClick r:id="" action="ppaction://media"/>
            <a:extLst>
              <a:ext uri="{FF2B5EF4-FFF2-40B4-BE49-F238E27FC236}">
                <a16:creationId xmlns:a16="http://schemas.microsoft.com/office/drawing/2014/main" id="{69389E49-9E39-71B8-692F-6E74ACE913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89156" y="858043"/>
            <a:ext cx="3765687" cy="37656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819150" y="2672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 dirty="0"/>
              <a:t>Deforestation from 201</a:t>
            </a:r>
            <a:r>
              <a:rPr lang="en-US" altLang="ja" dirty="0"/>
              <a:t>4</a:t>
            </a:r>
            <a:r>
              <a:rPr lang="ja" dirty="0"/>
              <a:t> - 201</a:t>
            </a:r>
            <a:r>
              <a:rPr lang="en-US" altLang="ja" dirty="0"/>
              <a:t>8</a:t>
            </a:r>
            <a:r>
              <a:rPr lang="ja" dirty="0"/>
              <a:t> </a:t>
            </a:r>
            <a:endParaRPr dirty="0"/>
          </a:p>
        </p:txBody>
      </p:sp>
      <p:pic>
        <p:nvPicPr>
          <p:cNvPr id="2" name="Deforestration">
            <a:hlinkClick r:id="" action="ppaction://media"/>
            <a:extLst>
              <a:ext uri="{FF2B5EF4-FFF2-40B4-BE49-F238E27FC236}">
                <a16:creationId xmlns:a16="http://schemas.microsoft.com/office/drawing/2014/main" id="{EA1FBCF1-A4AB-24BB-92C1-982708A6F6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9406" y="796146"/>
            <a:ext cx="3903387" cy="39033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19150" y="2741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Rainfall from 2015 - 2019</a:t>
            </a:r>
            <a:endParaRPr/>
          </a:p>
        </p:txBody>
      </p:sp>
      <p:pic>
        <p:nvPicPr>
          <p:cNvPr id="2" name="Rainfall">
            <a:hlinkClick r:id="" action="ppaction://media"/>
            <a:extLst>
              <a:ext uri="{FF2B5EF4-FFF2-40B4-BE49-F238E27FC236}">
                <a16:creationId xmlns:a16="http://schemas.microsoft.com/office/drawing/2014/main" id="{556B47D1-10ED-965F-E6D6-0C2728F278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3808" y="938966"/>
            <a:ext cx="3738746" cy="3738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1862</Words>
  <Application>Microsoft Office PowerPoint</Application>
  <PresentationFormat>On-screen Show (16:9)</PresentationFormat>
  <Paragraphs>50</Paragraphs>
  <Slides>16</Slides>
  <Notes>14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Nunito</vt:lpstr>
      <vt:lpstr>Calibri</vt:lpstr>
      <vt:lpstr>Times New Roman</vt:lpstr>
      <vt:lpstr>Courier New</vt:lpstr>
      <vt:lpstr>Shift</vt:lpstr>
      <vt:lpstr>Deforestation and Climate Change (case of Zambia)</vt:lpstr>
      <vt:lpstr>Motivation</vt:lpstr>
      <vt:lpstr>Research questions</vt:lpstr>
      <vt:lpstr>Data</vt:lpstr>
      <vt:lpstr>Data - Graphs</vt:lpstr>
      <vt:lpstr>Data - visualizations</vt:lpstr>
      <vt:lpstr>Temperature from 2015 - 2019 </vt:lpstr>
      <vt:lpstr>Deforestation from 2014 - 2018 </vt:lpstr>
      <vt:lpstr>Rainfall from 2015 - 2019</vt:lpstr>
      <vt:lpstr>PowerPoint Presentation</vt:lpstr>
      <vt:lpstr>Analysis - Methods</vt:lpstr>
      <vt:lpstr>Analysis - simple regression</vt:lpstr>
      <vt:lpstr>Conclusion</vt:lpstr>
      <vt:lpstr>References</vt:lpstr>
      <vt:lpstr>Appendix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Deforestation and Climate Change (case of Zambia)</dc:title>
  <cp:lastModifiedBy>Liu, Menglin</cp:lastModifiedBy>
  <cp:revision>7</cp:revision>
  <dcterms:modified xsi:type="dcterms:W3CDTF">2022-05-10T22:08:46Z</dcterms:modified>
</cp:coreProperties>
</file>